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61" r:id="rId4"/>
    <p:sldId id="264" r:id="rId5"/>
    <p:sldId id="266" r:id="rId6"/>
    <p:sldId id="299" r:id="rId7"/>
    <p:sldId id="268" r:id="rId8"/>
    <p:sldId id="269" r:id="rId9"/>
    <p:sldId id="270" r:id="rId10"/>
    <p:sldId id="271" r:id="rId11"/>
    <p:sldId id="272" r:id="rId12"/>
    <p:sldId id="273" r:id="rId13"/>
    <p:sldId id="291" r:id="rId14"/>
    <p:sldId id="275" r:id="rId15"/>
    <p:sldId id="293" r:id="rId16"/>
    <p:sldId id="292" r:id="rId17"/>
    <p:sldId id="295" r:id="rId18"/>
    <p:sldId id="287" r:id="rId19"/>
    <p:sldId id="288" r:id="rId20"/>
    <p:sldId id="301" r:id="rId21"/>
    <p:sldId id="289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60"/>
  </p:normalViewPr>
  <p:slideViewPr>
    <p:cSldViewPr>
      <p:cViewPr varScale="1">
        <p:scale>
          <a:sx n="77" d="100"/>
          <a:sy n="77" d="100"/>
        </p:scale>
        <p:origin x="162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fr-FR" dirty="0"/>
              <a:t>effectif=179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10"/>
      <c:rotY val="1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5718961889174656E-2"/>
          <c:y val="0.14190960149772669"/>
          <c:w val="0.78187595617650907"/>
          <c:h val="0.8259962556833377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ac787e919157476695ad4d2db6b779a!$A$7</c:f>
              <c:strCache>
                <c:ptCount val="1"/>
                <c:pt idx="0">
                  <c:v>Commerçant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.25251344400280562"/>
                  <c:y val="-1.3157894736842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38-4E1F-9C16-0170D3FF0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ac787e919157476695ad4d2db6b779a!$C$7</c:f>
              <c:numCache>
                <c:formatCode>0.00%</c:formatCode>
                <c:ptCount val="1"/>
                <c:pt idx="0">
                  <c:v>3.3500000000000002E-2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38-4E1F-9C16-0170D3FF09F7}"/>
            </c:ext>
          </c:extLst>
        </c:ser>
        <c:ser>
          <c:idx val="1"/>
          <c:order val="1"/>
          <c:tx>
            <c:strRef>
              <c:f>ac787e919157476695ad4d2db6b779a!$A$8</c:f>
              <c:strCache>
                <c:ptCount val="1"/>
                <c:pt idx="0">
                  <c:v>Cultivateur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.25952770633621697"/>
                  <c:y val="-4.8245614035087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38-4E1F-9C16-0170D3FF0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ac787e919157476695ad4d2db6b779a!$C$8</c:f>
              <c:numCache>
                <c:formatCode>0.00%</c:formatCode>
                <c:ptCount val="1"/>
                <c:pt idx="0">
                  <c:v>0.39660000000000001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38-4E1F-9C16-0170D3FF09F7}"/>
            </c:ext>
          </c:extLst>
        </c:ser>
        <c:ser>
          <c:idx val="2"/>
          <c:order val="2"/>
          <c:tx>
            <c:strRef>
              <c:f>ac787e919157476695ad4d2db6b779a!$A$9</c:f>
              <c:strCache>
                <c:ptCount val="1"/>
                <c:pt idx="0">
                  <c:v>Elève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.25251344400280562"/>
                  <c:y val="-9.6491228070175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38-4E1F-9C16-0170D3FF0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ac787e919157476695ad4d2db6b779a!$C$9</c:f>
              <c:numCache>
                <c:formatCode>0.00%</c:formatCode>
                <c:ptCount val="1"/>
                <c:pt idx="0">
                  <c:v>1.6799999999999999E-2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E38-4E1F-9C16-0170D3FF09F7}"/>
            </c:ext>
          </c:extLst>
        </c:ser>
        <c:ser>
          <c:idx val="3"/>
          <c:order val="3"/>
          <c:tx>
            <c:strRef>
              <c:f>ac787e919157476695ad4d2db6b779a!$A$10</c:f>
              <c:strCache>
                <c:ptCount val="1"/>
                <c:pt idx="0">
                  <c:v>Ménagère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.25718961889174646"/>
                  <c:y val="-9.210526315789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38-4E1F-9C16-0170D3FF0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ac787e919157476695ad4d2db6b779a!$C$10</c:f>
              <c:numCache>
                <c:formatCode>0.00%</c:formatCode>
                <c:ptCount val="1"/>
                <c:pt idx="0">
                  <c:v>0.55310000000000004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E38-4E1F-9C16-0170D3FF09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6822528"/>
        <c:axId val="46824064"/>
        <c:axId val="0"/>
      </c:bar3DChart>
      <c:catAx>
        <c:axId val="46822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6824064"/>
        <c:crosses val="autoZero"/>
        <c:auto val="1"/>
        <c:lblAlgn val="ctr"/>
        <c:lblOffset val="100"/>
        <c:noMultiLvlLbl val="0"/>
      </c:catAx>
      <c:valAx>
        <c:axId val="46824064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4682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623551053453429"/>
          <c:y val="4.5364618367427657E-3"/>
          <c:w val="0.60356158011894079"/>
          <c:h val="0.79181181498041386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74,30%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896-44DC-9D56-3C58B2EE36B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40,22%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896-44DC-9D56-3C58B2EE36B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25,70%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896-44DC-9D56-3C58B2EE36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Feuil1!$A$1:$A$7</c:f>
              <c:strCache>
                <c:ptCount val="7"/>
                <c:pt idx="0">
                  <c:v>Dyspnée d'effort</c:v>
                </c:pt>
                <c:pt idx="1">
                  <c:v>Douleur thoracique</c:v>
                </c:pt>
                <c:pt idx="2">
                  <c:v>Orthopnée</c:v>
                </c:pt>
                <c:pt idx="3">
                  <c:v>Hépatalgies</c:v>
                </c:pt>
                <c:pt idx="4">
                  <c:v>Asthénie</c:v>
                </c:pt>
                <c:pt idx="5">
                  <c:v>Palpitations</c:v>
                </c:pt>
                <c:pt idx="6">
                  <c:v>DPN</c:v>
                </c:pt>
              </c:strCache>
            </c:strRef>
          </c:cat>
          <c:val>
            <c:numRef>
              <c:f>Feuil1!$B$1:$B$7</c:f>
              <c:numCache>
                <c:formatCode>0.00%</c:formatCode>
                <c:ptCount val="7"/>
                <c:pt idx="0">
                  <c:v>0.74299999999999999</c:v>
                </c:pt>
                <c:pt idx="1">
                  <c:v>0.4022</c:v>
                </c:pt>
                <c:pt idx="2">
                  <c:v>0.25700000000000001</c:v>
                </c:pt>
                <c:pt idx="3">
                  <c:v>0.2346</c:v>
                </c:pt>
                <c:pt idx="4">
                  <c:v>0.13969999999999999</c:v>
                </c:pt>
                <c:pt idx="5">
                  <c:v>3.3500000000000002E-2</c:v>
                </c:pt>
                <c:pt idx="6">
                  <c:v>1.12E-2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96-44DC-9D56-3C58B2EE36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6869504"/>
        <c:axId val="46898560"/>
        <c:axId val="0"/>
      </c:bar3DChart>
      <c:catAx>
        <c:axId val="468695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6898560"/>
        <c:crosses val="autoZero"/>
        <c:auto val="0"/>
        <c:lblAlgn val="ctr"/>
        <c:lblOffset val="100"/>
        <c:noMultiLvlLbl val="0"/>
      </c:catAx>
      <c:valAx>
        <c:axId val="46898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fr-FR" b="0" dirty="0"/>
                  <a:t>fréquence</a:t>
                </a:r>
              </a:p>
            </c:rich>
          </c:tx>
          <c:layout>
            <c:manualLayout>
              <c:xMode val="edge"/>
              <c:yMode val="edge"/>
              <c:x val="0.87809981447189189"/>
              <c:y val="0.81176468175853023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686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 algn="just"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400" dirty="0"/>
              <a:t>signes physiques</a:t>
            </a:r>
          </a:p>
        </c:rich>
      </c:tx>
      <c:layout>
        <c:manualLayout>
          <c:xMode val="edge"/>
          <c:yMode val="edge"/>
          <c:x val="3.3909502151671413E-2"/>
          <c:y val="1.5408921616979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582817054597023"/>
          <c:y val="6.4116596656519462E-2"/>
          <c:w val="0.56218618908479212"/>
          <c:h val="0.77900262467191606"/>
        </c:manualLayout>
      </c:layout>
      <c:bar3DChart>
        <c:barDir val="bar"/>
        <c:grouping val="clustered"/>
        <c:varyColors val="0"/>
        <c:ser>
          <c:idx val="1"/>
          <c:order val="0"/>
          <c:tx>
            <c:strRef>
              <c:f>Feuil1!$C$33</c:f>
              <c:strCache>
                <c:ptCount val="1"/>
                <c:pt idx="0">
                  <c:v>fréquence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69,27%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E24-41A9-B724-EE6541FF53F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52,51%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E24-41A9-B724-EE6541FF53F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45,81%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E24-41A9-B724-EE6541FF53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Feuil1!$A$34:$A$40</c:f>
              <c:strCache>
                <c:ptCount val="7"/>
                <c:pt idx="0">
                  <c:v>OMI </c:v>
                </c:pt>
                <c:pt idx="1">
                  <c:v>tachycardie</c:v>
                </c:pt>
                <c:pt idx="2">
                  <c:v>Souffle cardiaque</c:v>
                </c:pt>
                <c:pt idx="3">
                  <c:v>Hépatomégalie</c:v>
                </c:pt>
                <c:pt idx="4">
                  <c:v>Râles crépitants</c:v>
                </c:pt>
                <c:pt idx="5">
                  <c:v>Ascite </c:v>
                </c:pt>
                <c:pt idx="6">
                  <c:v>anasarque</c:v>
                </c:pt>
              </c:strCache>
            </c:strRef>
          </c:cat>
          <c:val>
            <c:numRef>
              <c:f>Feuil1!$C$34:$C$40</c:f>
              <c:numCache>
                <c:formatCode>0.00%</c:formatCode>
                <c:ptCount val="7"/>
                <c:pt idx="0">
                  <c:v>0.69269999999999998</c:v>
                </c:pt>
                <c:pt idx="1">
                  <c:v>0.52510000000000001</c:v>
                </c:pt>
                <c:pt idx="2">
                  <c:v>0.45810000000000001</c:v>
                </c:pt>
                <c:pt idx="3">
                  <c:v>0.35749999999999998</c:v>
                </c:pt>
                <c:pt idx="4">
                  <c:v>0.21790000000000001</c:v>
                </c:pt>
                <c:pt idx="5">
                  <c:v>4.4699999999999997E-2</c:v>
                </c:pt>
                <c:pt idx="6">
                  <c:v>5.4999999999999997E-3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CE-4029-933A-9F7F983953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7076480"/>
        <c:axId val="47079808"/>
        <c:axId val="0"/>
      </c:bar3DChart>
      <c:catAx>
        <c:axId val="47076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7079808"/>
        <c:crossesAt val="0"/>
        <c:auto val="1"/>
        <c:lblAlgn val="ctr"/>
        <c:lblOffset val="100"/>
        <c:noMultiLvlLbl val="0"/>
      </c:catAx>
      <c:valAx>
        <c:axId val="47079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fr-FR" dirty="0"/>
                  <a:t>fréquence</a:t>
                </a:r>
              </a:p>
            </c:rich>
          </c:tx>
          <c:layout>
            <c:manualLayout>
              <c:xMode val="edge"/>
              <c:yMode val="edge"/>
              <c:x val="0.85747279591383518"/>
              <c:y val="0.8562665916760404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707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 algn="just">
        <a:defRPr sz="1400" b="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944769290722807"/>
          <c:y val="5.7949463634118957E-3"/>
          <c:w val="0.57884595641014491"/>
          <c:h val="0.83203928777195535"/>
        </c:manualLayout>
      </c:layout>
      <c:bar3D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94,64%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093-4A2F-8E03-1DEC8D6F61E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55,36%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093-4A2F-8E03-1DEC8D6F6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ac787e919157476695ad4d2db6b779a!$A$36:$A$38</c:f>
              <c:strCache>
                <c:ptCount val="3"/>
                <c:pt idx="0">
                  <c:v>cariomégalie</c:v>
                </c:pt>
                <c:pt idx="1">
                  <c:v>signe(s) de poumon cardiaque</c:v>
                </c:pt>
                <c:pt idx="2">
                  <c:v>épenchement pleural</c:v>
                </c:pt>
              </c:strCache>
            </c:strRef>
          </c:cat>
          <c:val>
            <c:numRef>
              <c:f>ac787e919157476695ad4d2db6b779a!$B$36:$B$38</c:f>
              <c:numCache>
                <c:formatCode>0.00%</c:formatCode>
                <c:ptCount val="3"/>
                <c:pt idx="0">
                  <c:v>0.94640000000000002</c:v>
                </c:pt>
                <c:pt idx="1">
                  <c:v>0.55359999999999998</c:v>
                </c:pt>
                <c:pt idx="2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93-4A2F-8E03-1DEC8D6F61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8857088"/>
        <c:axId val="48859776"/>
        <c:axId val="0"/>
      </c:bar3DChart>
      <c:catAx>
        <c:axId val="48857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8859776"/>
        <c:crosses val="autoZero"/>
        <c:auto val="1"/>
        <c:lblAlgn val="ctr"/>
        <c:lblOffset val="100"/>
        <c:noMultiLvlLbl val="0"/>
      </c:catAx>
      <c:valAx>
        <c:axId val="488597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fr-FR" dirty="0"/>
                  <a:t>fréquence</a:t>
                </a:r>
              </a:p>
            </c:rich>
          </c:tx>
          <c:layout>
            <c:manualLayout>
              <c:xMode val="edge"/>
              <c:yMode val="edge"/>
              <c:x val="0.88172010266672463"/>
              <c:y val="0.8472451919119866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8857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870870307878181"/>
          <c:y val="1.0236030599864429E-2"/>
          <c:w val="0.5991152147648211"/>
          <c:h val="0.82827005114926677"/>
        </c:manualLayout>
      </c:layout>
      <c:bar3DChart>
        <c:barDir val="bar"/>
        <c:grouping val="clustered"/>
        <c:varyColors val="0"/>
        <c:ser>
          <c:idx val="1"/>
          <c:order val="0"/>
          <c:spPr>
            <a:solidFill>
              <a:srgbClr val="5B9BD5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45,19%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2E3-4373-9BF8-DD3C25E69C4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32,69%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2E3-4373-9BF8-DD3C25E69C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Feuil1!$A$3:$A$6</c:f>
              <c:strCache>
                <c:ptCount val="4"/>
                <c:pt idx="0">
                  <c:v>Troubles du rythme</c:v>
                </c:pt>
                <c:pt idx="1">
                  <c:v>Hypertrophie électrique</c:v>
                </c:pt>
                <c:pt idx="2">
                  <c:v>Lésion, ischémie et/ou nécrose</c:v>
                </c:pt>
                <c:pt idx="3">
                  <c:v>Troubles de la conduction</c:v>
                </c:pt>
              </c:strCache>
            </c:strRef>
          </c:cat>
          <c:val>
            <c:numRef>
              <c:f>Feuil1!$C$3:$C$6</c:f>
              <c:numCache>
                <c:formatCode>0.00%</c:formatCode>
                <c:ptCount val="4"/>
                <c:pt idx="0">
                  <c:v>0.45190000000000002</c:v>
                </c:pt>
                <c:pt idx="1">
                  <c:v>0.32690000000000002</c:v>
                </c:pt>
                <c:pt idx="2" formatCode="0%">
                  <c:v>0.25</c:v>
                </c:pt>
                <c:pt idx="3">
                  <c:v>0.1346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6B-4880-9E53-2CA07254C4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9387776"/>
        <c:axId val="49419392"/>
        <c:axId val="0"/>
      </c:bar3DChart>
      <c:catAx>
        <c:axId val="49387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9419392"/>
        <c:crosses val="autoZero"/>
        <c:auto val="1"/>
        <c:lblAlgn val="ctr"/>
        <c:lblOffset val="100"/>
        <c:noMultiLvlLbl val="0"/>
      </c:catAx>
      <c:valAx>
        <c:axId val="49419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fr-FR" dirty="0"/>
                  <a:t>fréquence</a:t>
                </a:r>
              </a:p>
            </c:rich>
          </c:tx>
          <c:layout>
            <c:manualLayout>
              <c:xMode val="edge"/>
              <c:yMode val="edge"/>
              <c:x val="0.87873790081795333"/>
              <c:y val="0.8559976229386421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9387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837555051381285"/>
          <c:y val="5.0925925925925923E-2"/>
          <c:w val="0.53281089016415317"/>
          <c:h val="0.8318438320209973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d8e8c5bef4434324805d87bc9f3972a!$B$29</c:f>
              <c:strCache>
                <c:ptCount val="1"/>
                <c:pt idx="0">
                  <c:v>Fréquence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F0000"/>
                        </a:solidFill>
                      </a:rPr>
                      <a:t>30,77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264855492246886E-2"/>
                      <c:h val="9.8998232174425452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5999-4202-9DDA-1D6B0B02D3F0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>
                        <a:solidFill>
                          <a:srgbClr val="FF0000"/>
                        </a:solidFill>
                      </a:rPr>
                      <a:t>23,07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690129668132111E-2"/>
                      <c:h val="9.310548025928108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5999-4202-9DDA-1D6B0B02D3F0}"/>
                </c:ext>
              </c:extLst>
            </c:dLbl>
            <c:dLbl>
              <c:idx val="2"/>
              <c:layout>
                <c:manualLayout>
                  <c:x val="1.5747258241147809E-3"/>
                  <c:y val="-5.892751915144426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15,39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999-4202-9DDA-1D6B0B02D3F0}"/>
                </c:ext>
              </c:extLst>
            </c:dLbl>
            <c:dLbl>
              <c:idx val="3"/>
              <c:layout>
                <c:manualLayout>
                  <c:x val="-4.7241774723443429E-3"/>
                  <c:y val="-1.178550383028874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13,46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007-4AB8-A7B5-E9D8ED9A01A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09,61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007-4AB8-A7B5-E9D8ED9A01A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07,69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007-4AB8-A7B5-E9D8ED9A01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d8e8c5bef4434324805d87bc9f3972a!$A$30:$A$35</c:f>
              <c:strCache>
                <c:ptCount val="6"/>
                <c:pt idx="0">
                  <c:v>Inobservance thérapeutique</c:v>
                </c:pt>
                <c:pt idx="1">
                  <c:v>Ecart de régime</c:v>
                </c:pt>
                <c:pt idx="2">
                  <c:v>Infection intercurrente</c:v>
                </c:pt>
                <c:pt idx="3">
                  <c:v>Fibrillation atriale</c:v>
                </c:pt>
                <c:pt idx="4">
                  <c:v>Insuffisance rénale aigue</c:v>
                </c:pt>
                <c:pt idx="5">
                  <c:v>Anémie sévère</c:v>
                </c:pt>
              </c:strCache>
            </c:strRef>
          </c:cat>
          <c:val>
            <c:numRef>
              <c:f>d8e8c5bef4434324805d87bc9f3972a!$B$30:$B$35</c:f>
              <c:numCache>
                <c:formatCode>General</c:formatCode>
                <c:ptCount val="6"/>
                <c:pt idx="0">
                  <c:v>16</c:v>
                </c:pt>
                <c:pt idx="1">
                  <c:v>12</c:v>
                </c:pt>
                <c:pt idx="2">
                  <c:v>8</c:v>
                </c:pt>
                <c:pt idx="3">
                  <c:v>7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99-4202-9DDA-1D6B0B02D3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6205952"/>
        <c:axId val="46473984"/>
        <c:axId val="0"/>
      </c:bar3DChart>
      <c:catAx>
        <c:axId val="46205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6473984"/>
        <c:crosses val="autoZero"/>
        <c:auto val="1"/>
        <c:lblAlgn val="ctr"/>
        <c:lblOffset val="100"/>
        <c:noMultiLvlLbl val="0"/>
      </c:catAx>
      <c:valAx>
        <c:axId val="464739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fr-FR" dirty="0"/>
                  <a:t>Fréquence</a:t>
                </a:r>
                <a:r>
                  <a:rPr lang="fr-FR" baseline="0" dirty="0"/>
                  <a:t> (%)</a:t>
                </a:r>
                <a:endParaRPr lang="fr-FR" dirty="0"/>
              </a:p>
            </c:rich>
          </c:tx>
          <c:layout>
            <c:manualLayout>
              <c:xMode val="edge"/>
              <c:yMode val="edge"/>
              <c:x val="0.47411249940482797"/>
              <c:y val="0.8674270017956654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46205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2042557180352458"/>
          <c:y val="1.7656327070199158E-2"/>
          <c:w val="0.43126484931583703"/>
          <c:h val="0.83651637805030732"/>
        </c:manualLayout>
      </c:layout>
      <c:bar3DChart>
        <c:barDir val="bar"/>
        <c:grouping val="clustered"/>
        <c:varyColors val="0"/>
        <c:ser>
          <c:idx val="1"/>
          <c:order val="0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43,57%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6EC-4621-8C86-2D70F15C5AA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22,90%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6EC-4621-8C86-2D70F15C5AA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15,08%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6EC-4621-8C86-2D70F15C5A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Feuil1!$A$56:$A$62</c:f>
              <c:strCache>
                <c:ptCount val="7"/>
                <c:pt idx="0">
                  <c:v>cardiomyopathie hypertensive</c:v>
                </c:pt>
                <c:pt idx="1">
                  <c:v>cardiomyopathie dilatée idiopathique</c:v>
                </c:pt>
                <c:pt idx="2">
                  <c:v>cardiomyopathie ischémique</c:v>
                </c:pt>
                <c:pt idx="3">
                  <c:v>valvulopathies organiques</c:v>
                </c:pt>
                <c:pt idx="4">
                  <c:v>cardiomyopathie du péri-partum</c:v>
                </c:pt>
                <c:pt idx="5">
                  <c:v>cardiothyréose</c:v>
                </c:pt>
                <c:pt idx="6">
                  <c:v>myocardite à VIH</c:v>
                </c:pt>
              </c:strCache>
            </c:strRef>
          </c:cat>
          <c:val>
            <c:numRef>
              <c:f>Feuil1!$C$56:$C$62</c:f>
              <c:numCache>
                <c:formatCode>0.00%</c:formatCode>
                <c:ptCount val="7"/>
                <c:pt idx="0">
                  <c:v>0.43569999999999998</c:v>
                </c:pt>
                <c:pt idx="1">
                  <c:v>0.22900000000000001</c:v>
                </c:pt>
                <c:pt idx="2">
                  <c:v>0.15079999999999999</c:v>
                </c:pt>
                <c:pt idx="3">
                  <c:v>0.1341</c:v>
                </c:pt>
                <c:pt idx="4" formatCode="0%">
                  <c:v>0.11</c:v>
                </c:pt>
                <c:pt idx="5">
                  <c:v>5.5999999999999999E-3</c:v>
                </c:pt>
                <c:pt idx="6">
                  <c:v>5.5999999999999999E-3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EC-4621-8C86-2D70F15C5A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6480768"/>
        <c:axId val="46491904"/>
        <c:axId val="0"/>
      </c:bar3DChart>
      <c:catAx>
        <c:axId val="464807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6491904"/>
        <c:crosses val="autoZero"/>
        <c:auto val="1"/>
        <c:lblAlgn val="ctr"/>
        <c:lblOffset val="100"/>
        <c:noMultiLvlLbl val="0"/>
      </c:catAx>
      <c:valAx>
        <c:axId val="46491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fr-FR" dirty="0"/>
                  <a:t>fréquence</a:t>
                </a:r>
              </a:p>
            </c:rich>
          </c:tx>
          <c:layout>
            <c:manualLayout>
              <c:xMode val="edge"/>
              <c:yMode val="edge"/>
              <c:x val="0.88391968384929964"/>
              <c:y val="0.8682313518824349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46480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4589115587070951"/>
          <c:y val="9.7703957010258913E-3"/>
          <c:w val="0.48947352851611781"/>
          <c:h val="0.84485857983256363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92,74%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1E1-46D1-A798-7782A9C80A5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88,83%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1E1-46D1-A798-7782A9C80A5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72,63%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1E1-46D1-A798-7782A9C80A5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FF0000"/>
                        </a:solidFill>
                      </a:rPr>
                      <a:t>54,71%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1E1-46D1-A798-7782A9C80A5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C00000"/>
                        </a:solidFill>
                      </a:rPr>
                      <a:t>16,20%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1E1-46D1-A798-7782A9C80A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Feuil1!$B$88:$B$96</c:f>
              <c:strCache>
                <c:ptCount val="9"/>
                <c:pt idx="0">
                  <c:v>Furosemide</c:v>
                </c:pt>
                <c:pt idx="1">
                  <c:v>IEC</c:v>
                </c:pt>
                <c:pt idx="2">
                  <c:v>acide acétylsalicylique</c:v>
                </c:pt>
                <c:pt idx="3">
                  <c:v>spironolactone</c:v>
                </c:pt>
                <c:pt idx="4">
                  <c:v>digoxine</c:v>
                </c:pt>
                <c:pt idx="5">
                  <c:v>trinitine/dinitrate d'isosorbide</c:v>
                </c:pt>
                <c:pt idx="6">
                  <c:v>bêtabloquants</c:v>
                </c:pt>
                <c:pt idx="7">
                  <c:v>amiodarone </c:v>
                </c:pt>
                <c:pt idx="8">
                  <c:v>ARA2</c:v>
                </c:pt>
              </c:strCache>
            </c:strRef>
          </c:cat>
          <c:val>
            <c:numRef>
              <c:f>Feuil1!$C$88:$C$96</c:f>
              <c:numCache>
                <c:formatCode>0.00%</c:formatCode>
                <c:ptCount val="9"/>
                <c:pt idx="0">
                  <c:v>0.9274</c:v>
                </c:pt>
                <c:pt idx="1">
                  <c:v>0.88829999999999998</c:v>
                </c:pt>
                <c:pt idx="2">
                  <c:v>0.72629999999999995</c:v>
                </c:pt>
                <c:pt idx="3">
                  <c:v>0.54710000000000003</c:v>
                </c:pt>
                <c:pt idx="4">
                  <c:v>0.36870000000000003</c:v>
                </c:pt>
                <c:pt idx="5">
                  <c:v>0.18440000000000001</c:v>
                </c:pt>
                <c:pt idx="6">
                  <c:v>0.16200000000000001</c:v>
                </c:pt>
                <c:pt idx="7">
                  <c:v>4.4699999999999997E-2</c:v>
                </c:pt>
                <c:pt idx="8">
                  <c:v>1.6799999999999999E-2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1E1-46D1-A798-7782A9C80A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1049600"/>
        <c:axId val="51060736"/>
        <c:axId val="0"/>
      </c:bar3DChart>
      <c:catAx>
        <c:axId val="5104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51060736"/>
        <c:crosses val="autoZero"/>
        <c:auto val="1"/>
        <c:lblAlgn val="ctr"/>
        <c:lblOffset val="100"/>
        <c:noMultiLvlLbl val="0"/>
      </c:catAx>
      <c:valAx>
        <c:axId val="51060736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fr-FR" b="0" dirty="0"/>
                  <a:t>fréquence</a:t>
                </a:r>
              </a:p>
            </c:rich>
          </c:tx>
          <c:layout>
            <c:manualLayout>
              <c:xMode val="edge"/>
              <c:yMode val="edge"/>
              <c:x val="0.87845878105015873"/>
              <c:y val="0.856067891162375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51049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838012342086759E-3"/>
          <c:y val="2.3622047244094488E-3"/>
          <c:w val="0.64971697456430511"/>
          <c:h val="0.952100115727609"/>
        </c:manualLayout>
      </c:layout>
      <c:ofPieChart>
        <c:ofPieType val="pie"/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E18E-4A13-9CB8-0166F9793981}"/>
              </c:ext>
            </c:extLst>
          </c:dPt>
          <c:dPt>
            <c:idx val="1"/>
            <c:bubble3D val="0"/>
            <c:explosion val="37"/>
            <c:spPr>
              <a:solidFill>
                <a:srgbClr val="FF00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E18E-4A13-9CB8-0166F9793981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  <a:bevelB prst="angle"/>
              </a:sp3d>
            </c:spPr>
            <c:extLst>
              <c:ext xmlns:c16="http://schemas.microsoft.com/office/drawing/2014/chart" uri="{C3380CC4-5D6E-409C-BE32-E72D297353CC}">
                <c16:uniqueId val="{00000005-E18E-4A13-9CB8-0166F9793981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E18E-4A13-9CB8-0166F9793981}"/>
              </c:ext>
            </c:extLst>
          </c:dPt>
          <c:dPt>
            <c:idx val="4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E18E-4A13-9CB8-0166F9793981}"/>
              </c:ext>
            </c:extLst>
          </c:dPt>
          <c:dPt>
            <c:idx val="5"/>
            <c:bubble3D val="0"/>
            <c:explosion val="42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>
                  <a:rot lat="0" lon="0" rev="0"/>
                </a:lightRig>
              </a:scene3d>
              <a:sp3d>
                <a:bevelT w="63500" h="25400"/>
                <a:bevelB h="19050" prst="relaxedInset"/>
              </a:sp3d>
            </c:spPr>
            <c:extLst>
              <c:ext xmlns:c16="http://schemas.microsoft.com/office/drawing/2014/chart" uri="{C3380CC4-5D6E-409C-BE32-E72D297353CC}">
                <c16:uniqueId val="{0000000B-E18E-4A13-9CB8-0166F9793981}"/>
              </c:ext>
            </c:extLst>
          </c:dPt>
          <c:dLbls>
            <c:dLbl>
              <c:idx val="1"/>
              <c:layout>
                <c:manualLayout>
                  <c:x val="-7.3966836666387009E-2"/>
                  <c:y val="-0.143273840769903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8E-4A13-9CB8-0166F9793981}"/>
                </c:ext>
              </c:extLst>
            </c:dLbl>
            <c:dLbl>
              <c:idx val="3"/>
              <c:layout>
                <c:manualLayout>
                  <c:x val="-4.1677124297345484E-2"/>
                  <c:y val="0.12325517643627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8E-4A13-9CB8-0166F97939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'954ae642402b4acc88a32feb1b928c8'!$A$7:$A$11</c:f>
              <c:strCache>
                <c:ptCount val="5"/>
                <c:pt idx="0">
                  <c:v>sorties contre avis médical</c:v>
                </c:pt>
                <c:pt idx="1">
                  <c:v>Décédés</c:v>
                </c:pt>
                <c:pt idx="2">
                  <c:v>sorties normales</c:v>
                </c:pt>
                <c:pt idx="3">
                  <c:v>Sorties sans avis médical</c:v>
                </c:pt>
                <c:pt idx="4">
                  <c:v>Transférés</c:v>
                </c:pt>
              </c:strCache>
            </c:strRef>
          </c:cat>
          <c:val>
            <c:numRef>
              <c:f>'954ae642402b4acc88a32feb1b928c8'!$C$7:$C$11</c:f>
              <c:numCache>
                <c:formatCode>0.00%</c:formatCode>
                <c:ptCount val="5"/>
                <c:pt idx="0">
                  <c:v>9.5000000000000001E-2</c:v>
                </c:pt>
                <c:pt idx="1">
                  <c:v>0.11169999999999999</c:v>
                </c:pt>
                <c:pt idx="2">
                  <c:v>0.75419999999999998</c:v>
                </c:pt>
                <c:pt idx="3">
                  <c:v>1.12E-2</c:v>
                </c:pt>
                <c:pt idx="4">
                  <c:v>2.7900000000000001E-2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18E-4A13-9CB8-0166F97939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ercent"/>
        <c:splitPos val="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639001170171126"/>
          <c:y val="6.7163779716118546E-2"/>
          <c:w val="0.25372012144029688"/>
          <c:h val="0.877192425473861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r-F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20DD7-5424-4A2D-8D80-8048CADF47E1}" type="datetimeFigureOut">
              <a:rPr lang="fr-FR" smtClean="0"/>
              <a:t>29/10/2021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DFA42-6461-49E5-9309-39FCD6062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88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5D11-BBD1-4BB0-BD26-20816EA3E618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A3F1-E44E-438B-A1E4-C00F2DCC1E4D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77144-8DCA-4281-AACA-382040F46F84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7B16-098E-4721-AE03-E07D953C7ACB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06FC-A126-4303-9D2F-5DCB9CE4E4D1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7A65-DD11-4B6A-A93C-BA741C226428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C299-FD98-4734-B0E2-31B32C57D76B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73A1-2859-417A-A92B-55959FA3F8AB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1195-5869-46BC-A070-03F6C3D3EC98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92FEA-7A28-4B07-BA85-092AFABEAA63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02C0-9140-47C7-8BD4-A7E2F0522834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5E01515-22B8-417B-96A7-3288948CBEF1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6E8387C-41FA-4471-94DA-AB83DAB03A72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971527"/>
          </a:xfrm>
        </p:spPr>
        <p:txBody>
          <a:bodyPr>
            <a:noAutofit/>
          </a:bodyPr>
          <a:lstStyle/>
          <a:p>
            <a:r>
              <a:rPr lang="fr-FR" sz="3200" dirty="0">
                <a:latin typeface="Algerian" panose="04020705040A02060702" pitchFamily="82" charset="0"/>
              </a:rPr>
              <a:t>INSUFFISANCE CARDIAQUE A  </a:t>
            </a:r>
            <a:r>
              <a:rPr lang="fr-FR" sz="3200" dirty="0" err="1">
                <a:latin typeface="Algerian" panose="04020705040A02060702" pitchFamily="82" charset="0"/>
              </a:rPr>
              <a:t>fevg</a:t>
            </a:r>
            <a:r>
              <a:rPr lang="fr-FR" sz="3200" dirty="0">
                <a:latin typeface="Algerian" panose="04020705040A02060702" pitchFamily="82" charset="0"/>
              </a:rPr>
              <a:t> ALTEREE EN MILIEU RURAL AFRICAIN: DONNEES Epidémiologiques A OUAHIGOUYA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584776" cy="1519064"/>
          </a:xfrm>
        </p:spPr>
        <p:txBody>
          <a:bodyPr>
            <a:normAutofit/>
          </a:bodyPr>
          <a:lstStyle/>
          <a:p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OUEDRAOGO E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OUEDRAOGO S., BAMOUNI J., BANDA A., ZABSONRE P.</a:t>
            </a:r>
          </a:p>
        </p:txBody>
      </p:sp>
      <p:pic>
        <p:nvPicPr>
          <p:cNvPr id="4" name="Imag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86575" y="0"/>
            <a:ext cx="2257425" cy="1645285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323528" y="188640"/>
            <a:ext cx="223224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CHUR de Ouahigouya</a:t>
            </a:r>
          </a:p>
        </p:txBody>
      </p:sp>
    </p:spTree>
    <p:extLst>
      <p:ext uri="{BB962C8B-B14F-4D97-AF65-F5344CB8AC3E}">
        <p14:creationId xmlns:p14="http://schemas.microsoft.com/office/powerpoint/2010/main" val="2964012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RESULTATS &amp; COMMENTAIRES 3/10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Données cliniques:</a:t>
            </a:r>
          </a:p>
          <a:p>
            <a:pPr marL="0" indent="0">
              <a:buNone/>
            </a:pPr>
            <a:r>
              <a:rPr lang="fr-FR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fr-FR" sz="2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Antécédents</a:t>
            </a:r>
          </a:p>
          <a:p>
            <a:pPr marL="0" indent="0"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Episodes de </a:t>
            </a:r>
            <a:r>
              <a:rPr lang="fr-F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décompensation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cardiaque = </a:t>
            </a:r>
            <a:r>
              <a:rPr lang="fr-F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20,76%</a:t>
            </a:r>
          </a:p>
          <a:p>
            <a:pPr marL="0" indent="0">
              <a:buNone/>
            </a:pPr>
            <a:endParaRPr lang="fr-FR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fr-FR" sz="2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Facteurs de risque cardio-vasculaire</a:t>
            </a: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144916"/>
              </p:ext>
            </p:extLst>
          </p:nvPr>
        </p:nvGraphicFramePr>
        <p:xfrm>
          <a:off x="467544" y="3068960"/>
          <a:ext cx="8229600" cy="29759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1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3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8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6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Facteurs de risque cardiovasculaires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Effectif (Fréquence)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Oui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Non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Non renseigné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3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HTA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64 (35,75%)</a:t>
                      </a:r>
                      <a:endParaRPr lang="fr-F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49 (27,37%)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66 (36,87%)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Sédentarité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15 (8,38%)</a:t>
                      </a:r>
                      <a:endParaRPr lang="fr-F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21 (11,73%)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143 (79,89%)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3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Tabac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14 (7,82%)</a:t>
                      </a:r>
                      <a:endParaRPr lang="fr-FR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75 (41,90%)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90 (50,28%)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Obésité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3 (1,69%)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17 (9,55%)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159 (88,82%)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Diabète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 (1,12%)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78 (43,58%)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99 (55,31%)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Alcool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 (1,12%)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70 (39,11%)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107 (59,78%)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8158-3E62-44AE-B793-78D8E5508560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10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84099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6776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/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RESULTATS &amp; COMMENTAIRES 4/10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fr-FR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Signes fonctionnels et signes physiques</a:t>
            </a: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Signes fonctionnels                                                        Signes physiques</a:t>
            </a:r>
          </a:p>
          <a:p>
            <a:pPr marL="0" indent="0">
              <a:buNone/>
            </a:pPr>
            <a:endParaRPr lang="fr-F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Dyspnée d’effort signe fonctionnel dominant: Diallo B (94,8%), </a:t>
            </a:r>
            <a:r>
              <a:rPr lang="fr-FR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Tougouma</a:t>
            </a: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(94,5%)</a:t>
            </a:r>
          </a:p>
          <a:p>
            <a:pPr marL="0" indent="0">
              <a:buNone/>
            </a:pPr>
            <a:endParaRPr lang="fr-F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Image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201056"/>
              </p:ext>
            </p:extLst>
          </p:nvPr>
        </p:nvGraphicFramePr>
        <p:xfrm>
          <a:off x="251520" y="2276872"/>
          <a:ext cx="4392488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Image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1918724"/>
              </p:ext>
            </p:extLst>
          </p:nvPr>
        </p:nvGraphicFramePr>
        <p:xfrm>
          <a:off x="4572000" y="2132856"/>
          <a:ext cx="45720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8ED1-43A2-4EA5-8473-2E1673BD1746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5886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RESULTATS &amp; COMMENTAIRES 5/10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Données paracliniques: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Biologie:</a:t>
            </a:r>
          </a:p>
          <a:p>
            <a:pPr marL="0" indent="0">
              <a:buNone/>
            </a:pPr>
            <a:endParaRPr lang="fr-FR" sz="16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fr-FR" sz="2400" dirty="0">
                <a:solidFill>
                  <a:schemeClr val="tx1"/>
                </a:solidFill>
                <a:latin typeface="Times New Roman"/>
                <a:cs typeface="Times New Roman"/>
              </a:rPr>
              <a:t>Ionogramme</a:t>
            </a:r>
            <a:r>
              <a:rPr lang="fr-FR" dirty="0">
                <a:solidFill>
                  <a:schemeClr val="tx1"/>
                </a:solidFill>
                <a:latin typeface="Times New Roman"/>
                <a:cs typeface="Times New Roman"/>
              </a:rPr>
              <a:t> sanguin: disponible chez 84 patients:</a:t>
            </a:r>
          </a:p>
          <a:p>
            <a:pPr lvl="1">
              <a:buFontTx/>
              <a:buChar char="-"/>
            </a:pPr>
            <a:r>
              <a:rPr lang="fr-FR" sz="1600" dirty="0">
                <a:solidFill>
                  <a:schemeClr val="tx1"/>
                </a:solidFill>
                <a:latin typeface="Times New Roman"/>
                <a:cs typeface="Times New Roman"/>
              </a:rPr>
              <a:t>Natrémie :Disponibles chez 84 patients </a:t>
            </a:r>
          </a:p>
          <a:p>
            <a:pPr marL="457200" lvl="1" indent="0">
              <a:buNone/>
            </a:pPr>
            <a:r>
              <a:rPr lang="fr-FR" dirty="0">
                <a:latin typeface="Times New Roman"/>
                <a:cs typeface="Times New Roman"/>
              </a:rPr>
              <a:t>      </a:t>
            </a:r>
            <a:r>
              <a:rPr lang="fr-FR" sz="1600" dirty="0">
                <a:solidFill>
                  <a:srgbClr val="FF0000"/>
                </a:solidFill>
                <a:latin typeface="Times New Roman"/>
                <a:cs typeface="Times New Roman"/>
              </a:rPr>
              <a:t>Hyponatrémie = 28 patients (33,33%)</a:t>
            </a:r>
          </a:p>
          <a:p>
            <a:pPr lvl="1">
              <a:buFontTx/>
              <a:buChar char="-"/>
            </a:pPr>
            <a:r>
              <a:rPr lang="fr-FR" dirty="0">
                <a:solidFill>
                  <a:schemeClr val="tx1"/>
                </a:solidFill>
                <a:latin typeface="Times New Roman"/>
                <a:cs typeface="Times New Roman"/>
              </a:rPr>
              <a:t>Disponible chez 93 patients</a:t>
            </a:r>
          </a:p>
          <a:p>
            <a:pPr marL="457200" lvl="1" indent="0">
              <a:buNone/>
            </a:pPr>
            <a:r>
              <a:rPr lang="fr-FR" dirty="0">
                <a:latin typeface="Times New Roman"/>
                <a:cs typeface="Times New Roman"/>
              </a:rPr>
              <a:t>       </a:t>
            </a:r>
            <a:r>
              <a:rPr lang="fr-FR" dirty="0">
                <a:solidFill>
                  <a:srgbClr val="FF0000"/>
                </a:solidFill>
                <a:latin typeface="Times New Roman"/>
                <a:cs typeface="Times New Roman"/>
              </a:rPr>
              <a:t>Hypokaliémie : 33 patients (35,48%)</a:t>
            </a:r>
          </a:p>
          <a:p>
            <a:pPr marL="457200" lvl="1" indent="0">
              <a:buNone/>
            </a:pPr>
            <a:endParaRPr lang="fr-FR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Clairance de la créatinémie: 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fr-FR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Créatininémie disponible chez 136 patients </a:t>
            </a:r>
          </a:p>
          <a:p>
            <a:pPr marL="0" indent="0">
              <a:buNone/>
            </a:pPr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fr-FR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Clairance ≥90 ml/mn/1,73m2 = 33,09 %</a:t>
            </a:r>
          </a:p>
          <a:p>
            <a:pPr marL="457200" lvl="1" indent="0">
              <a:buNone/>
            </a:pPr>
            <a:endParaRPr lang="fr-FR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93897-94AF-4025-A006-5EA41443739C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4050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RESULTATS &amp; COMMENTAIRES 6/10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Données radiographiques: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Télécoeur disponible chez 56 patients</a:t>
            </a:r>
          </a:p>
          <a:p>
            <a:pPr marL="0" indent="0">
              <a:buNone/>
            </a:pP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Données ECG: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ECG disponible chez 104 patients                                                      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Prévalence voisine à celle de </a:t>
            </a:r>
            <a:r>
              <a:rPr lang="fr-F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Kambiré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Ouaga (38,1%) et </a:t>
            </a:r>
            <a:r>
              <a:rPr lang="fr-F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Ikama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Brazzaville (38,5%)</a:t>
            </a:r>
          </a:p>
          <a:p>
            <a:pPr marL="0" indent="0">
              <a:buNone/>
            </a:pP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Image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234260"/>
              </p:ext>
            </p:extLst>
          </p:nvPr>
        </p:nvGraphicFramePr>
        <p:xfrm>
          <a:off x="565579" y="1157086"/>
          <a:ext cx="7128792" cy="1623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Image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994615"/>
              </p:ext>
            </p:extLst>
          </p:nvPr>
        </p:nvGraphicFramePr>
        <p:xfrm>
          <a:off x="545531" y="3405878"/>
          <a:ext cx="7344816" cy="1895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CBA56-5FDB-4AFD-8E56-4C5FF9B04DA5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3177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RESULTATS &amp; COMMENTAIRES 7/10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Données </a:t>
            </a:r>
            <a:r>
              <a:rPr lang="fr-FR" sz="3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échocardiographiques</a:t>
            </a:r>
            <a:r>
              <a:rPr lang="fr-F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endParaRPr lang="fr-FR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FEVG: </a:t>
            </a:r>
            <a:r>
              <a:rPr lang="fr-F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Okello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(29,47%) et </a:t>
            </a:r>
            <a:r>
              <a:rPr lang="fr-FR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Tougouma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(32%)</a:t>
            </a: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228258"/>
              </p:ext>
            </p:extLst>
          </p:nvPr>
        </p:nvGraphicFramePr>
        <p:xfrm>
          <a:off x="457200" y="1628798"/>
          <a:ext cx="8229599" cy="3340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1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9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9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92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137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Paramètres 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Moyenne et écart-type 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Médiane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Extrêmes 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1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DTDVG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</a:rPr>
                        <a:t>59,29± 9,36</a:t>
                      </a:r>
                      <a:endParaRPr lang="fr-FR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60,05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30,5-79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1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SIVd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10,14± 2,91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9,73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4,24-30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7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PPd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10,82± 7,33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5,1-18,1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74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DOG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42,63± 8,62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43,8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11-65,9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1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PAPS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50,0± 12,31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48,58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20-75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1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FEVG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b="1" dirty="0">
                          <a:solidFill>
                            <a:srgbClr val="FF0000"/>
                          </a:solidFill>
                          <a:effectLst/>
                        </a:rPr>
                        <a:t>31,42± 8,56 </a:t>
                      </a:r>
                      <a:endParaRPr lang="fr-FR" sz="11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31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11 et 49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1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FR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16,11± 6,30 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16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5-24,5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67E69-F809-4532-978F-712C0517403E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9512" y="6492875"/>
            <a:ext cx="2847975" cy="365125"/>
          </a:xfrm>
        </p:spPr>
        <p:txBody>
          <a:bodyPr/>
          <a:lstStyle/>
          <a:p>
            <a:r>
              <a:rPr lang="fr-FR" dirty="0"/>
              <a:t>SOBUNEPH 2019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3609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RESULTATS &amp; COMMENTAIRES 8/10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étiologique</a:t>
            </a:r>
            <a:r>
              <a:rPr lang="fr-FR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fr-F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facteurs de décompensation 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fr-F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étiologies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Image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3343841"/>
              </p:ext>
            </p:extLst>
          </p:nvPr>
        </p:nvGraphicFramePr>
        <p:xfrm>
          <a:off x="539552" y="1772816"/>
          <a:ext cx="8064896" cy="2155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Image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453958"/>
              </p:ext>
            </p:extLst>
          </p:nvPr>
        </p:nvGraphicFramePr>
        <p:xfrm>
          <a:off x="539552" y="4354195"/>
          <a:ext cx="8064896" cy="250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A505-0D8F-4C44-B634-B7A11B59D8BE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446856" y="6400499"/>
            <a:ext cx="2847975" cy="365125"/>
          </a:xfrm>
        </p:spPr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6729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RESULTATS &amp; COMMENTAIRES 10/10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Données de la prise en charge: 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classes </a:t>
            </a: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thérapeutiques utilisées</a:t>
            </a: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Données évolutives : Durée moyenne d’hospitalisation =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8,84 jours</a:t>
            </a: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Image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212714"/>
              </p:ext>
            </p:extLst>
          </p:nvPr>
        </p:nvGraphicFramePr>
        <p:xfrm>
          <a:off x="755576" y="1196752"/>
          <a:ext cx="7776864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Image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4862239"/>
              </p:ext>
            </p:extLst>
          </p:nvPr>
        </p:nvGraphicFramePr>
        <p:xfrm>
          <a:off x="755576" y="4365104"/>
          <a:ext cx="7704856" cy="2204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F9D7-6DC5-4D45-9E44-A6BF3CB881CE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23454" y="6461943"/>
            <a:ext cx="2847975" cy="365125"/>
          </a:xfrm>
        </p:spPr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0879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7648"/>
            <a:ext cx="8229600" cy="433040"/>
          </a:xfrm>
        </p:spPr>
        <p:txBody>
          <a:bodyPr>
            <a:noAutofit/>
          </a:bodyPr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RESULTATS &amp; COMMENTAIRES 1/10</a:t>
            </a:r>
            <a:endParaRPr lang="fr-FR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Evolution spécifique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Infections intercurrentes et létalité</a:t>
            </a: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2 = 7,7130        p = 0,00548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Hyponatrémie et létalité</a:t>
            </a: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>
              <a:buNone/>
            </a:pPr>
            <a:endParaRPr lang="fr-F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i="1" dirty="0"/>
          </a:p>
          <a:p>
            <a:pPr marL="0" indent="0">
              <a:buNone/>
            </a:pPr>
            <a:endParaRPr lang="fr-FR" sz="1800" i="1" dirty="0"/>
          </a:p>
          <a:p>
            <a:pPr marL="0" indent="0">
              <a:buNone/>
            </a:pPr>
            <a:r>
              <a:rPr lang="fr-FR" sz="1800" i="1" dirty="0"/>
              <a:t> </a:t>
            </a:r>
            <a:r>
              <a:rPr lang="fr-F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 2 = 7,0325        p = 0,008004</a:t>
            </a:r>
          </a:p>
          <a:p>
            <a:pPr marL="0" indent="0">
              <a:buNone/>
            </a:pPr>
            <a:endParaRPr lang="fr-FR" sz="1800" i="1" dirty="0"/>
          </a:p>
          <a:p>
            <a:pPr marL="0" indent="0">
              <a:buNone/>
            </a:pPr>
            <a:r>
              <a:rPr lang="fr-F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7A0-AC91-4EAF-A871-A0C9C9AB9A4C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17</a:t>
            </a:fld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606116"/>
              </p:ext>
            </p:extLst>
          </p:nvPr>
        </p:nvGraphicFramePr>
        <p:xfrm>
          <a:off x="611560" y="1268760"/>
          <a:ext cx="8229601" cy="1757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3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3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1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Infections intercurrentes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Décédés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Vivants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Total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Oui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10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31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41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Non 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 10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128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138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Total 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     20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159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179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680679"/>
              </p:ext>
            </p:extLst>
          </p:nvPr>
        </p:nvGraphicFramePr>
        <p:xfrm>
          <a:off x="611560" y="3861048"/>
          <a:ext cx="8229600" cy="172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5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7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81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8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2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Hyponatrémie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Décédés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Vivants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Total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3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Oui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6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22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28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3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Non 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1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55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56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31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Total 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7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>
                          <a:effectLst/>
                        </a:rPr>
                        <a:t>77</a:t>
                      </a:r>
                      <a:endParaRPr lang="fr-FR" sz="110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fr-FR" sz="1400" dirty="0">
                          <a:effectLst/>
                        </a:rPr>
                        <a:t>84</a:t>
                      </a:r>
                      <a:endParaRPr lang="fr-FR" sz="1100" dirty="0">
                        <a:effectLst/>
                        <a:latin typeface="Calibri"/>
                        <a:ea typeface="Calibri"/>
                        <a:cs typeface="SimSu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229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4800" dirty="0">
              <a:latin typeface="Algerian" pitchFamily="82" charset="0"/>
            </a:endParaRPr>
          </a:p>
          <a:p>
            <a:pPr marL="0" indent="0" algn="ctr">
              <a:buNone/>
            </a:pPr>
            <a:r>
              <a:rPr lang="fr-FR" sz="4800" dirty="0">
                <a:solidFill>
                  <a:schemeClr val="tx1"/>
                </a:solidFill>
                <a:latin typeface="Algerian" pitchFamily="82" charset="0"/>
              </a:rPr>
              <a:t>CONCLUSION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86575" y="0"/>
            <a:ext cx="2257425" cy="1645285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323528" y="188640"/>
            <a:ext cx="223224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CHUR de Ouahigouya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D8D9-F8E5-4D89-A9C6-38ACDA4F1024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1761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1/2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91264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L’IC à FEVG altérée au CHUR de Ouahigouya :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fréquente,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touche la population relativement jeune des deux sexes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étiologies sont multiples, dominées par l’hypertension artérielle</a:t>
            </a:r>
          </a:p>
          <a:p>
            <a:pPr marL="0" indent="0">
              <a:buNone/>
            </a:pPr>
            <a:endParaRPr lang="fr-F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C06C0-452C-48EF-92B8-190966643551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5540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Algerian" pitchFamily="82" charset="0"/>
              </a:rPr>
              <a:t>INTRODUCTION</a:t>
            </a:r>
          </a:p>
          <a:p>
            <a:endParaRPr lang="fr-FR" dirty="0">
              <a:solidFill>
                <a:schemeClr val="tx1"/>
              </a:solidFill>
              <a:latin typeface="Algerian" pitchFamily="82" charset="0"/>
            </a:endParaRPr>
          </a:p>
          <a:p>
            <a:r>
              <a:rPr lang="fr-FR" dirty="0">
                <a:solidFill>
                  <a:schemeClr val="tx1"/>
                </a:solidFill>
                <a:latin typeface="Algerian" pitchFamily="82" charset="0"/>
              </a:rPr>
              <a:t>OBJECTIFS</a:t>
            </a:r>
          </a:p>
          <a:p>
            <a:endParaRPr lang="fr-FR" dirty="0">
              <a:solidFill>
                <a:schemeClr val="tx1"/>
              </a:solidFill>
              <a:latin typeface="Algerian" pitchFamily="82" charset="0"/>
            </a:endParaRPr>
          </a:p>
          <a:p>
            <a:r>
              <a:rPr lang="fr-FR" dirty="0">
                <a:solidFill>
                  <a:schemeClr val="tx1"/>
                </a:solidFill>
                <a:latin typeface="Algerian" pitchFamily="82" charset="0"/>
              </a:rPr>
              <a:t>Méthodologie</a:t>
            </a:r>
          </a:p>
          <a:p>
            <a:endParaRPr lang="fr-FR" dirty="0">
              <a:solidFill>
                <a:schemeClr val="tx1"/>
              </a:solidFill>
              <a:latin typeface="Algerian" pitchFamily="82" charset="0"/>
            </a:endParaRPr>
          </a:p>
          <a:p>
            <a:r>
              <a:rPr lang="fr-FR" dirty="0">
                <a:solidFill>
                  <a:schemeClr val="tx1"/>
                </a:solidFill>
                <a:latin typeface="Algerian" pitchFamily="82" charset="0"/>
              </a:rPr>
              <a:t>RESULTATS</a:t>
            </a:r>
          </a:p>
          <a:p>
            <a:endParaRPr lang="fr-FR" dirty="0">
              <a:solidFill>
                <a:schemeClr val="tx1"/>
              </a:solidFill>
              <a:latin typeface="Algerian" pitchFamily="82" charset="0"/>
            </a:endParaRPr>
          </a:p>
          <a:p>
            <a:r>
              <a:rPr lang="fr-FR" dirty="0">
                <a:solidFill>
                  <a:schemeClr val="tx1"/>
                </a:solidFill>
                <a:latin typeface="Algerian" pitchFamily="82" charset="0"/>
              </a:rPr>
              <a:t>CONCLUSION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891B-FF61-44D9-8358-22C7822D3405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6044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2/2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91264" cy="54006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Tx/>
              <a:buChar char="-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traitement pharmacologique en accord avec les 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recommandations internationales, mais non optimal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infections intercurrentes et hyponatrémie sont dans notre étude des facteurs liés à une forte mortalité. </a:t>
            </a: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C06C0-452C-48EF-92B8-190966643551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2389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4800" dirty="0"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fr-FR" sz="4800" dirty="0">
                <a:solidFill>
                  <a:schemeClr val="tx1"/>
                </a:solidFill>
                <a:latin typeface="Algerian" panose="04020705040A02060702" pitchFamily="82" charset="0"/>
              </a:rPr>
              <a:t>                  MERCI</a:t>
            </a:r>
          </a:p>
        </p:txBody>
      </p:sp>
      <p:pic>
        <p:nvPicPr>
          <p:cNvPr id="5" name="Imag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86575" y="0"/>
            <a:ext cx="2257425" cy="1645285"/>
          </a:xfrm>
          <a:prstGeom prst="rect">
            <a:avLst/>
          </a:prstGeom>
        </p:spPr>
      </p:pic>
      <p:sp>
        <p:nvSpPr>
          <p:cNvPr id="6" name="Ellipse 5"/>
          <p:cNvSpPr/>
          <p:nvPr/>
        </p:nvSpPr>
        <p:spPr>
          <a:xfrm>
            <a:off x="323528" y="188640"/>
            <a:ext cx="223224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CHUR de Ouahigouya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09BC-D1F4-4A93-A9F2-C9F10E161174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SOCARB 2021</a:t>
            </a:r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21</a:t>
            </a:fld>
            <a:endParaRPr lang="fr-FR" dirty="0"/>
          </a:p>
        </p:txBody>
      </p:sp>
      <p:pic>
        <p:nvPicPr>
          <p:cNvPr id="9" name="Espace réservé du contenu 3">
            <a:extLst>
              <a:ext uri="{FF2B5EF4-FFF2-40B4-BE49-F238E27FC236}">
                <a16:creationId xmlns:a16="http://schemas.microsoft.com/office/drawing/2014/main" id="{1FB886F6-EFF7-471D-A481-667D75F4C9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048" y="3245485"/>
            <a:ext cx="4161205" cy="31108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9EE7C80-C8F3-4D6E-A179-9B2DD5ADC0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2495" y="3245486"/>
            <a:ext cx="4161205" cy="31108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887313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29600" cy="1368152"/>
          </a:xfrm>
        </p:spPr>
        <p:txBody>
          <a:bodyPr/>
          <a:lstStyle/>
          <a:p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3"/>
            <a:ext cx="8568952" cy="57332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Insuffisance cardiaque = problème de santé publique</a:t>
            </a:r>
            <a:r>
              <a:rPr lang="fr-FR" sz="26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r-FR" sz="2600" b="1" baseline="30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Pays développés 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 à 2% de la population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Afrique : - </a:t>
            </a:r>
          </a:p>
          <a:p>
            <a:pPr lvl="2"/>
            <a:r>
              <a:rPr lang="fr-F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37,7</a:t>
            </a:r>
            <a:r>
              <a:rPr lang="fr-F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à 54,7% des admissions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 milieu cardiologique</a:t>
            </a:r>
            <a:r>
              <a:rPr kumimoji="0" lang="fr-FR" sz="2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 </a:t>
            </a:r>
            <a:endParaRPr lang="fr-FR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fr-F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Affecte surtout la </a:t>
            </a:r>
            <a:r>
              <a:rPr 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population jeune </a:t>
            </a:r>
            <a:r>
              <a:rPr lang="fr-F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(&lt;60 ans) </a:t>
            </a:r>
            <a:r>
              <a:rPr lang="fr-FR" sz="20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lvl="2"/>
            <a:r>
              <a:rPr lang="fr-F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 le plus souvent </a:t>
            </a:r>
            <a:r>
              <a:rPr 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tardif</a:t>
            </a: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Classification en trois (3) entités </a:t>
            </a:r>
            <a:r>
              <a:rPr lang="fr-FR" sz="26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 à FEVG préservée (≥ </a:t>
            </a:r>
            <a:r>
              <a:rPr 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 à FEVG </a:t>
            </a:r>
            <a:r>
              <a:rPr 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modérément réduite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(FEVG entre </a:t>
            </a:r>
            <a:r>
              <a:rPr 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et 49%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 à FEVG </a:t>
            </a:r>
            <a:r>
              <a:rPr 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sévèrement réduite 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à 40 %</a:t>
            </a: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100" baseline="30000" dirty="0">
                <a:solidFill>
                  <a:schemeClr val="tx1"/>
                </a:solidFill>
                <a:latin typeface="Times New Roman"/>
                <a:cs typeface="Times New Roman"/>
              </a:rPr>
              <a:t>1</a:t>
            </a:r>
            <a:r>
              <a:rPr lang="fr-FR" sz="20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00" b="1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Vanriet</a:t>
            </a:r>
            <a:r>
              <a:rPr lang="fr-FR" sz="10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E.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ventricular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dysfunction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older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over time. A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Journal of </a:t>
            </a:r>
            <a:r>
              <a:rPr lang="fr-FR" sz="10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fr-FR" sz="10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Failure. 2016. 18, 242–25</a:t>
            </a:r>
            <a:endParaRPr lang="fr-FR" sz="1100" b="1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fr-FR" sz="1100" baseline="30000" dirty="0">
                <a:solidFill>
                  <a:schemeClr val="tx1"/>
                </a:solidFill>
                <a:latin typeface="Times New Roman"/>
                <a:cs typeface="Times New Roman"/>
              </a:rPr>
              <a:t>2 </a:t>
            </a:r>
            <a:r>
              <a:rPr lang="fr-FR" sz="1100" b="1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Vanriet</a:t>
            </a:r>
            <a:r>
              <a:rPr lang="fr-FR" sz="11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E.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Epidemiology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prevalence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failure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ventricular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dysfunction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older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over time. A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10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11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fr-FR" sz="11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Journal of </a:t>
            </a:r>
            <a:r>
              <a:rPr lang="fr-FR" sz="1100" i="1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fr-FR" sz="1100" i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Failure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2016. 18, 242–25</a:t>
            </a:r>
          </a:p>
          <a:p>
            <a:pPr marL="0" indent="0">
              <a:buNone/>
            </a:pPr>
            <a:r>
              <a:rPr lang="fr-FR" sz="1100" baseline="30000" dirty="0">
                <a:solidFill>
                  <a:schemeClr val="tx1"/>
                </a:solidFill>
                <a:latin typeface="Times New Roman"/>
                <a:cs typeface="Times New Roman"/>
              </a:rPr>
              <a:t>3</a:t>
            </a:r>
            <a:r>
              <a:rPr lang="fr-FR" sz="18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r-FR" sz="1100" b="1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Isnard R. </a:t>
            </a:r>
            <a:r>
              <a:rPr lang="fr-FR" sz="11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retenir des dernières recommandations européennes sur l'insuffisance cardiaque ? Archives des Maladies du Cœur et des  Vaisseaux-Pratique.2017.001.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fr-FR" dirty="0"/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endParaRPr lang="fr-FR" sz="2000" baseline="-25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468C-F2AB-4A72-8D8F-F96B39EDEEF3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32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/>
          <a:lstStyle/>
          <a:p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OBJECTIFS 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3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 général</a:t>
            </a:r>
            <a:r>
              <a:rPr lang="fr-F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endParaRPr lang="fr-FR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Déterminer les aspects épidémiologique, clinique,</a:t>
            </a:r>
          </a:p>
          <a:p>
            <a:pPr marL="0" indent="0"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paraclinique, thérapeutique et évolutif des IC à FEVG </a:t>
            </a:r>
          </a:p>
          <a:p>
            <a:pPr marL="0" indent="0"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altérée dans le service de Médecine Générale du CHURO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A046F-8865-43FA-8692-538095F2CA06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2101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274"/>
            <a:ext cx="8229600" cy="904446"/>
          </a:xfrm>
        </p:spPr>
        <p:txBody>
          <a:bodyPr/>
          <a:lstStyle/>
          <a:p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METHODOLOGIE 1/2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2565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Cadre, type et période de l’étude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Service de Médecine Générale du CHUR de OHG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Mono centrique, transversale, observationnelle, descriptive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avec recueil rétrospectif des données,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Janvier 2016 au 31 décembre 2018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Population d’étude</a:t>
            </a:r>
          </a:p>
          <a:p>
            <a:pPr>
              <a:lnSpc>
                <a:spcPct val="150000"/>
              </a:lnSpc>
              <a:buNone/>
            </a:pPr>
            <a:r>
              <a:rPr lang="fr-F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Patients ayant présenté une IC à FEVG altérée et pris en charge en hospitalisation dans le service de Médecine Générale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F1619-270F-4323-AC12-2435086B5E27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7672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274"/>
            <a:ext cx="8229600" cy="904446"/>
          </a:xfrm>
        </p:spPr>
        <p:txBody>
          <a:bodyPr/>
          <a:lstStyle/>
          <a:p>
            <a:r>
              <a:rPr lang="fr-FR" sz="4000" dirty="0">
                <a:latin typeface="Times New Roman" pitchFamily="18" charset="0"/>
                <a:cs typeface="Times New Roman" pitchFamily="18" charset="0"/>
              </a:rPr>
              <a:t>METHODOLOGIE 2/2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2565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Critères d’inclusion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Syndrome d’insuffisance cardiaque hospitalisé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FEVG &lt; 50%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Critères de non inclusion</a:t>
            </a:r>
          </a:p>
          <a:p>
            <a:pPr>
              <a:lnSpc>
                <a:spcPct val="150000"/>
              </a:lnSpc>
              <a:buNone/>
            </a:pPr>
            <a:r>
              <a:rPr lang="fr-FR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Dossier incomplet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Saisie et analyse des donnée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fr-FR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Logiciel EPI info, version 7.2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Comparaisons statistiques: Test de Chi 2 et de </a:t>
            </a:r>
            <a:r>
              <a:rPr lang="fr-FR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Student</a:t>
            </a:r>
            <a:endParaRPr lang="fr-F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Le seuil de signification </a:t>
            </a:r>
            <a:r>
              <a:rPr lang="fr-F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&lt;  à 0,05. </a:t>
            </a:r>
          </a:p>
          <a:p>
            <a:pPr>
              <a:lnSpc>
                <a:spcPct val="150000"/>
              </a:lnSpc>
              <a:buNone/>
            </a:pPr>
            <a:endParaRPr lang="fr-F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F1619-270F-4323-AC12-2435086B5E27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241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sz="4800" b="1" dirty="0">
              <a:latin typeface="Algerian" pitchFamily="82" charset="0"/>
            </a:endParaRPr>
          </a:p>
          <a:p>
            <a:pPr marL="0" indent="0">
              <a:buNone/>
            </a:pPr>
            <a:endParaRPr lang="fr-FR" sz="4800" b="1" dirty="0">
              <a:latin typeface="Algerian" pitchFamily="82" charset="0"/>
            </a:endParaRPr>
          </a:p>
          <a:p>
            <a:pPr marL="0" indent="0" algn="ctr">
              <a:buNone/>
            </a:pPr>
            <a:r>
              <a:rPr lang="fr-FR" sz="4800" b="1" dirty="0">
                <a:solidFill>
                  <a:schemeClr val="tx1"/>
                </a:solidFill>
                <a:latin typeface="Algerian" pitchFamily="82" charset="0"/>
              </a:rPr>
              <a:t>RESULTATS et commentaires</a:t>
            </a:r>
            <a:endParaRPr lang="fr-FR" sz="4800" dirty="0">
              <a:solidFill>
                <a:schemeClr val="tx1"/>
              </a:solidFill>
              <a:latin typeface="Algerian" pitchFamily="82" charset="0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323528" y="188640"/>
            <a:ext cx="223224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CHUR de Ouahigouya</a:t>
            </a:r>
          </a:p>
        </p:txBody>
      </p:sp>
      <p:pic>
        <p:nvPicPr>
          <p:cNvPr id="5" name="Imag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86575" y="0"/>
            <a:ext cx="2257425" cy="1645285"/>
          </a:xfrm>
          <a:prstGeom prst="rect">
            <a:avLst/>
          </a:prstGeom>
        </p:spPr>
      </p:pic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50A30-9C80-4910-8B91-B62DBA4EA63A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403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RESULTATS &amp; COMMENTAIRES 1/10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Données épidémiologiques:</a:t>
            </a:r>
          </a:p>
          <a:p>
            <a:pPr marL="0" indent="0">
              <a:buNone/>
            </a:pPr>
            <a:r>
              <a:rPr lang="fr-F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fr-FR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Prévalence</a:t>
            </a:r>
            <a:endParaRPr lang="fr-FR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257 patients colligés pour </a:t>
            </a:r>
            <a:r>
              <a:rPr lang="fr-FR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Icd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ayant une écho cardiaque</a:t>
            </a:r>
          </a:p>
          <a:p>
            <a:pPr marL="0" indent="0">
              <a:buNone/>
            </a:pP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179 patients soit 69,65% avaient une FEVG altérée</a:t>
            </a:r>
            <a:r>
              <a:rPr lang="fr-F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fr-FR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fr-F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Age moyen = </a:t>
            </a:r>
            <a:r>
              <a:rPr lang="fr-FR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54,55 ans 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avec des extrêmes de 16 et 93 ans.</a:t>
            </a:r>
          </a:p>
          <a:p>
            <a:pPr marL="0" indent="0">
              <a:buNone/>
            </a:pPr>
            <a:endParaRPr lang="fr-FR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Doulgou</a:t>
            </a: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Ouagadougou (78,9% / 56,25 ans) </a:t>
            </a:r>
          </a:p>
          <a:p>
            <a:pPr marL="0" indent="0">
              <a:buNone/>
            </a:pPr>
            <a:r>
              <a:rPr lang="fr-FR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Pio à Lomé (79,1% / 52,5 ans)</a:t>
            </a:r>
          </a:p>
          <a:p>
            <a:pPr marL="0" indent="0">
              <a:buNone/>
            </a:pPr>
            <a:endParaRPr lang="fr-FR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4FA21-4EB8-45FA-97C7-778B90F346C2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4784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RESULTATS &amp; COMMENTAIRES 2/10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Sexe :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Prédominance 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féminine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55,87%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fr-FR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Tougma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à Bobo (57%) et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Ikama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à Brazzaville (56,10%),</a:t>
            </a:r>
            <a:endParaRPr lang="fr-FR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Milieu de résidence:</a:t>
            </a:r>
          </a:p>
          <a:p>
            <a:pPr marL="0" indent="0">
              <a:buNone/>
            </a:pPr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78,21% = milieu rural</a:t>
            </a:r>
          </a:p>
          <a:p>
            <a:pPr marL="0" indent="0">
              <a:buNone/>
            </a:pPr>
            <a:r>
              <a:rPr lang="fr-F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Profession:</a:t>
            </a:r>
          </a:p>
          <a:p>
            <a:pPr marL="0" indent="0">
              <a:buNone/>
            </a:pP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Image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895863"/>
              </p:ext>
            </p:extLst>
          </p:nvPr>
        </p:nvGraphicFramePr>
        <p:xfrm>
          <a:off x="3694907" y="3721100"/>
          <a:ext cx="5431790" cy="313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DB017-02A4-46AC-ACF3-E7E8A089BC62}" type="datetime1">
              <a:rPr lang="fr-FR" smtClean="0"/>
              <a:t>29/10/2021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SOCARB 2021</a:t>
            </a:r>
          </a:p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8387C-41FA-4471-94DA-AB83DAB03A72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68524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écutif">
  <a:themeElements>
    <a:clrScheme name="Exécutif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écutif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écutif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1369</TotalTime>
  <Words>1128</Words>
  <Application>Microsoft Office PowerPoint</Application>
  <PresentationFormat>Affichage à l'écran (4:3)</PresentationFormat>
  <Paragraphs>396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0" baseType="lpstr">
      <vt:lpstr>Algerian</vt:lpstr>
      <vt:lpstr>Arial</vt:lpstr>
      <vt:lpstr>Calibri</vt:lpstr>
      <vt:lpstr>Century Gothic</vt:lpstr>
      <vt:lpstr>Courier New</vt:lpstr>
      <vt:lpstr>Palatino Linotype</vt:lpstr>
      <vt:lpstr>Times New Roman</vt:lpstr>
      <vt:lpstr>Wingdings</vt:lpstr>
      <vt:lpstr>Exécutif</vt:lpstr>
      <vt:lpstr>INSUFFISANCE CARDIAQUE A  fevg ALTEREE EN MILIEU RURAL AFRICAIN: DONNEES Epidémiologiques A OUAHIGOUYA</vt:lpstr>
      <vt:lpstr>PLAN</vt:lpstr>
      <vt:lpstr>INTRODUCTION</vt:lpstr>
      <vt:lpstr>OBJECTIFS </vt:lpstr>
      <vt:lpstr>METHODOLOGIE 1/2</vt:lpstr>
      <vt:lpstr>METHODOLOGIE 2/2</vt:lpstr>
      <vt:lpstr>Présentation PowerPoint</vt:lpstr>
      <vt:lpstr>RESULTATS &amp; COMMENTAIRES 1/10</vt:lpstr>
      <vt:lpstr>RESULTATS &amp; COMMENTAIRES 2/10</vt:lpstr>
      <vt:lpstr>RESULTATS &amp; COMMENTAIRES 3/10</vt:lpstr>
      <vt:lpstr>RESULTATS &amp; COMMENTAIRES 4/10</vt:lpstr>
      <vt:lpstr>RESULTATS &amp; COMMENTAIRES 5/10</vt:lpstr>
      <vt:lpstr>RESULTATS &amp; COMMENTAIRES 6/10</vt:lpstr>
      <vt:lpstr>RESULTATS &amp; COMMENTAIRES 7/10</vt:lpstr>
      <vt:lpstr>RESULTATS &amp; COMMENTAIRES 8/10</vt:lpstr>
      <vt:lpstr>RESULTATS &amp; COMMENTAIRES 10/10</vt:lpstr>
      <vt:lpstr>RESULTATS &amp; COMMENTAIRES 1/10</vt:lpstr>
      <vt:lpstr>Présentation PowerPoint</vt:lpstr>
      <vt:lpstr>CONCLUSION 1/2</vt:lpstr>
      <vt:lpstr>CONCLUSION 2/2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DISSECTIONS CORONAIRES IATROGENES :  Apports de l’oct dans la prise en charge therapeutique</dc:title>
  <dc:creator>di</dc:creator>
  <cp:lastModifiedBy>Edgar</cp:lastModifiedBy>
  <cp:revision>102</cp:revision>
  <dcterms:created xsi:type="dcterms:W3CDTF">2014-01-26T10:42:22Z</dcterms:created>
  <dcterms:modified xsi:type="dcterms:W3CDTF">2021-10-29T14:45:38Z</dcterms:modified>
</cp:coreProperties>
</file>